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7CF"/>
    <a:srgbClr val="325CA8"/>
    <a:srgbClr val="3263BC"/>
    <a:srgbClr val="779B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D107E-929E-4D6C-8134-7FC825E12B57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E66C6D8-B3A0-4E38-8871-77ED7A0974FA}">
      <dgm:prSet custT="1"/>
      <dgm:spPr/>
      <dgm:t>
        <a:bodyPr/>
        <a:lstStyle/>
        <a:p>
          <a:r>
            <a:rPr lang="es-ES" sz="1800" b="1" dirty="0" smtClean="0"/>
            <a:t>Actividades económicas</a:t>
          </a:r>
          <a:endParaRPr lang="es-ES" sz="1800" b="1" dirty="0"/>
        </a:p>
      </dgm:t>
    </dgm:pt>
    <dgm:pt modelId="{49C49FFF-CF37-43D1-B7F1-EDCDCF3A83B6}" type="parTrans" cxnId="{FBE7F90F-DF89-41AF-84A8-624FA32E439C}">
      <dgm:prSet/>
      <dgm:spPr/>
      <dgm:t>
        <a:bodyPr/>
        <a:lstStyle/>
        <a:p>
          <a:endParaRPr lang="es-ES"/>
        </a:p>
      </dgm:t>
    </dgm:pt>
    <dgm:pt modelId="{AB13780D-9076-491C-A475-BC04826A7295}" type="sibTrans" cxnId="{FBE7F90F-DF89-41AF-84A8-624FA32E439C}">
      <dgm:prSet/>
      <dgm:spPr/>
      <dgm:t>
        <a:bodyPr/>
        <a:lstStyle/>
        <a:p>
          <a:endParaRPr lang="es-ES"/>
        </a:p>
      </dgm:t>
    </dgm:pt>
    <dgm:pt modelId="{F342E4FD-830C-4FC7-8CD0-5E5A6C1C9761}">
      <dgm:prSet custT="1"/>
      <dgm:spPr/>
      <dgm:t>
        <a:bodyPr/>
        <a:lstStyle/>
        <a:p>
          <a:r>
            <a:rPr lang="es-ES" sz="1800" b="1" dirty="0" smtClean="0"/>
            <a:t>Sector agrario</a:t>
          </a:r>
          <a:endParaRPr lang="es-ES" sz="1800" b="1" dirty="0"/>
        </a:p>
      </dgm:t>
    </dgm:pt>
    <dgm:pt modelId="{72ADD7E6-2681-4CC4-900E-F0D42AA1C5B6}" type="parTrans" cxnId="{DA441FC3-6249-4D16-AB9E-A98082584A48}">
      <dgm:prSet/>
      <dgm:spPr/>
      <dgm:t>
        <a:bodyPr/>
        <a:lstStyle/>
        <a:p>
          <a:endParaRPr lang="es-ES"/>
        </a:p>
      </dgm:t>
    </dgm:pt>
    <dgm:pt modelId="{2D592422-729C-4ABC-9038-84818472B369}" type="sibTrans" cxnId="{DA441FC3-6249-4D16-AB9E-A98082584A48}">
      <dgm:prSet/>
      <dgm:spPr/>
      <dgm:t>
        <a:bodyPr/>
        <a:lstStyle/>
        <a:p>
          <a:endParaRPr lang="es-ES"/>
        </a:p>
      </dgm:t>
    </dgm:pt>
    <dgm:pt modelId="{C9A91B74-91DB-4A37-AB88-D4C2501D20D8}">
      <dgm:prSet custT="1"/>
      <dgm:spPr/>
      <dgm:t>
        <a:bodyPr/>
        <a:lstStyle/>
        <a:p>
          <a:r>
            <a:rPr lang="es-ES" sz="1800" b="1" dirty="0" smtClean="0"/>
            <a:t>Sector forestal</a:t>
          </a:r>
          <a:endParaRPr lang="es-ES" sz="1800" b="1" dirty="0"/>
        </a:p>
      </dgm:t>
    </dgm:pt>
    <dgm:pt modelId="{3B404014-C03A-4894-A5DD-BB7A369A1AF6}" type="parTrans" cxnId="{4B6DFED7-2439-4D46-8CF4-3356191066A6}">
      <dgm:prSet/>
      <dgm:spPr/>
      <dgm:t>
        <a:bodyPr/>
        <a:lstStyle/>
        <a:p>
          <a:endParaRPr lang="es-ES"/>
        </a:p>
      </dgm:t>
    </dgm:pt>
    <dgm:pt modelId="{28DF8D9D-8E9C-4275-B66D-0D841F96DB18}" type="sibTrans" cxnId="{4B6DFED7-2439-4D46-8CF4-3356191066A6}">
      <dgm:prSet/>
      <dgm:spPr/>
      <dgm:t>
        <a:bodyPr/>
        <a:lstStyle/>
        <a:p>
          <a:endParaRPr lang="es-ES"/>
        </a:p>
      </dgm:t>
    </dgm:pt>
    <dgm:pt modelId="{FEDDF867-96DA-4D79-B627-A26F12BC1CAC}">
      <dgm:prSet custT="1"/>
      <dgm:spPr/>
      <dgm:t>
        <a:bodyPr/>
        <a:lstStyle/>
        <a:p>
          <a:r>
            <a:rPr lang="es-ES" sz="1800" b="1" dirty="0" smtClean="0"/>
            <a:t>Industria agroalimentaria</a:t>
          </a:r>
          <a:endParaRPr lang="es-ES" sz="1800" b="1" dirty="0"/>
        </a:p>
      </dgm:t>
    </dgm:pt>
    <dgm:pt modelId="{EB83460A-6D94-4701-8104-8E5B6DF6D90D}" type="parTrans" cxnId="{4A0D80C6-04D7-4CEE-9AEE-8EAC65238EB9}">
      <dgm:prSet/>
      <dgm:spPr/>
      <dgm:t>
        <a:bodyPr/>
        <a:lstStyle/>
        <a:p>
          <a:endParaRPr lang="es-ES"/>
        </a:p>
      </dgm:t>
    </dgm:pt>
    <dgm:pt modelId="{66AF4E15-A2D0-41B1-B0DE-828A4ADBDF31}" type="sibTrans" cxnId="{4A0D80C6-04D7-4CEE-9AEE-8EAC65238EB9}">
      <dgm:prSet/>
      <dgm:spPr/>
      <dgm:t>
        <a:bodyPr/>
        <a:lstStyle/>
        <a:p>
          <a:endParaRPr lang="es-ES"/>
        </a:p>
      </dgm:t>
    </dgm:pt>
    <dgm:pt modelId="{F902466B-D7B6-4B41-A4D7-9F3609135186}" type="pres">
      <dgm:prSet presAssocID="{77DD107E-929E-4D6C-8134-7FC825E12B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D3DC72-4B23-4CC0-98D3-CFA463A0EE7B}" type="pres">
      <dgm:prSet presAssocID="{F342E4FD-830C-4FC7-8CD0-5E5A6C1C9761}" presName="composite" presStyleCnt="0"/>
      <dgm:spPr/>
    </dgm:pt>
    <dgm:pt modelId="{C278A0E7-4DE1-470D-9FB7-F3AF28C0EEA4}" type="pres">
      <dgm:prSet presAssocID="{F342E4FD-830C-4FC7-8CD0-5E5A6C1C9761}" presName="imgShp" presStyleLbl="fgImgPlace1" presStyleIdx="0" presStyleCnt="4" custScaleX="214655" custScaleY="184053" custLinFactNeighborX="13666" custLinFactNeighborY="-2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E385E1-E452-4064-AA0E-B54DA937DE57}" type="pres">
      <dgm:prSet presAssocID="{F342E4FD-830C-4FC7-8CD0-5E5A6C1C9761}" presName="txShp" presStyleLbl="node1" presStyleIdx="0" presStyleCnt="4" custScaleX="71206" custScaleY="1362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558F06-27ED-42DA-B73E-69DBE441EF19}" type="pres">
      <dgm:prSet presAssocID="{2D592422-729C-4ABC-9038-84818472B369}" presName="spacing" presStyleCnt="0"/>
      <dgm:spPr/>
    </dgm:pt>
    <dgm:pt modelId="{42B4AA90-C733-4C8A-8F4C-82F54EAD6AE2}" type="pres">
      <dgm:prSet presAssocID="{FEDDF867-96DA-4D79-B627-A26F12BC1CAC}" presName="composite" presStyleCnt="0"/>
      <dgm:spPr/>
    </dgm:pt>
    <dgm:pt modelId="{21653D69-12D2-4547-9EFE-8FE749EE3B8E}" type="pres">
      <dgm:prSet presAssocID="{FEDDF867-96DA-4D79-B627-A26F12BC1CAC}" presName="imgShp" presStyleLbl="fgImgPlace1" presStyleIdx="1" presStyleCnt="4" custScaleX="198102" custScaleY="172243" custLinFactNeighborX="18143" custLinFactNeighborY="36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6221AE5-79C1-48DE-A0DA-DF67784F7BF0}" type="pres">
      <dgm:prSet presAssocID="{FEDDF867-96DA-4D79-B627-A26F12BC1CAC}" presName="txShp" presStyleLbl="node1" presStyleIdx="1" presStyleCnt="4" custScaleX="70498" custScaleY="191731" custLinFactNeighborX="569" custLinFactNeighborY="-20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8D2C49-CC78-4D1F-AB5F-57406654544B}" type="pres">
      <dgm:prSet presAssocID="{66AF4E15-A2D0-41B1-B0DE-828A4ADBDF31}" presName="spacing" presStyleCnt="0"/>
      <dgm:spPr/>
    </dgm:pt>
    <dgm:pt modelId="{3C0A19B3-A367-4FFD-AFE6-03BECD50D2D8}" type="pres">
      <dgm:prSet presAssocID="{C9A91B74-91DB-4A37-AB88-D4C2501D20D8}" presName="composite" presStyleCnt="0"/>
      <dgm:spPr/>
    </dgm:pt>
    <dgm:pt modelId="{8F7D98AA-59F0-4003-94D1-449368DE2D1E}" type="pres">
      <dgm:prSet presAssocID="{C9A91B74-91DB-4A37-AB88-D4C2501D20D8}" presName="imgShp" presStyleLbl="fgImgPlace1" presStyleIdx="2" presStyleCnt="4" custScaleX="210145" custScaleY="172056" custLinFactNeighborX="19079" custLinFactNeighborY="756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17A22DC-44F6-4B33-B718-88276F20AE68}" type="pres">
      <dgm:prSet presAssocID="{C9A91B74-91DB-4A37-AB88-D4C2501D20D8}" presName="txShp" presStyleLbl="node1" presStyleIdx="2" presStyleCnt="4" custScaleX="69583" custScaleY="1168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A218FF-BE02-495A-9F86-C00ACFE48640}" type="pres">
      <dgm:prSet presAssocID="{28DF8D9D-8E9C-4275-B66D-0D841F96DB18}" presName="spacing" presStyleCnt="0"/>
      <dgm:spPr/>
    </dgm:pt>
    <dgm:pt modelId="{32077B34-9E95-4B43-82C1-C3C88DDEA31C}" type="pres">
      <dgm:prSet presAssocID="{5E66C6D8-B3A0-4E38-8871-77ED7A0974FA}" presName="composite" presStyleCnt="0"/>
      <dgm:spPr/>
    </dgm:pt>
    <dgm:pt modelId="{2D88D3C8-BF63-4E96-96F1-7FE7963FB8A9}" type="pres">
      <dgm:prSet presAssocID="{5E66C6D8-B3A0-4E38-8871-77ED7A0974FA}" presName="imgShp" presStyleLbl="fgImgPlace1" presStyleIdx="3" presStyleCnt="4" custScaleX="203710" custScaleY="159368" custLinFactNeighborX="11936" custLinFactNeighborY="-388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6F5BB44-6ECE-4BEA-A4AA-AFDBAC9DF421}" type="pres">
      <dgm:prSet presAssocID="{5E66C6D8-B3A0-4E38-8871-77ED7A0974FA}" presName="txShp" presStyleLbl="node1" presStyleIdx="3" presStyleCnt="4" custScaleX="69635" custScaleY="1542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441FC3-6249-4D16-AB9E-A98082584A48}" srcId="{77DD107E-929E-4D6C-8134-7FC825E12B57}" destId="{F342E4FD-830C-4FC7-8CD0-5E5A6C1C9761}" srcOrd="0" destOrd="0" parTransId="{72ADD7E6-2681-4CC4-900E-F0D42AA1C5B6}" sibTransId="{2D592422-729C-4ABC-9038-84818472B369}"/>
    <dgm:cxn modelId="{4B6DFED7-2439-4D46-8CF4-3356191066A6}" srcId="{77DD107E-929E-4D6C-8134-7FC825E12B57}" destId="{C9A91B74-91DB-4A37-AB88-D4C2501D20D8}" srcOrd="2" destOrd="0" parTransId="{3B404014-C03A-4894-A5DD-BB7A369A1AF6}" sibTransId="{28DF8D9D-8E9C-4275-B66D-0D841F96DB18}"/>
    <dgm:cxn modelId="{A5F8F0E6-F511-4BE2-AD3F-C910F974090E}" type="presOf" srcId="{C9A91B74-91DB-4A37-AB88-D4C2501D20D8}" destId="{917A22DC-44F6-4B33-B718-88276F20AE68}" srcOrd="0" destOrd="0" presId="urn:microsoft.com/office/officeart/2005/8/layout/vList3"/>
    <dgm:cxn modelId="{7EE54D79-4639-41E3-81AD-A187BD6E4710}" type="presOf" srcId="{77DD107E-929E-4D6C-8134-7FC825E12B57}" destId="{F902466B-D7B6-4B41-A4D7-9F3609135186}" srcOrd="0" destOrd="0" presId="urn:microsoft.com/office/officeart/2005/8/layout/vList3"/>
    <dgm:cxn modelId="{FBE7F90F-DF89-41AF-84A8-624FA32E439C}" srcId="{77DD107E-929E-4D6C-8134-7FC825E12B57}" destId="{5E66C6D8-B3A0-4E38-8871-77ED7A0974FA}" srcOrd="3" destOrd="0" parTransId="{49C49FFF-CF37-43D1-B7F1-EDCDCF3A83B6}" sibTransId="{AB13780D-9076-491C-A475-BC04826A7295}"/>
    <dgm:cxn modelId="{12ACA974-FC37-4F7D-8A3A-AA34D01B172D}" type="presOf" srcId="{5E66C6D8-B3A0-4E38-8871-77ED7A0974FA}" destId="{86F5BB44-6ECE-4BEA-A4AA-AFDBAC9DF421}" srcOrd="0" destOrd="0" presId="urn:microsoft.com/office/officeart/2005/8/layout/vList3"/>
    <dgm:cxn modelId="{4A0D80C6-04D7-4CEE-9AEE-8EAC65238EB9}" srcId="{77DD107E-929E-4D6C-8134-7FC825E12B57}" destId="{FEDDF867-96DA-4D79-B627-A26F12BC1CAC}" srcOrd="1" destOrd="0" parTransId="{EB83460A-6D94-4701-8104-8E5B6DF6D90D}" sibTransId="{66AF4E15-A2D0-41B1-B0DE-828A4ADBDF31}"/>
    <dgm:cxn modelId="{346DD782-D7B5-4A59-9BB5-E3EF70DAEA9D}" type="presOf" srcId="{FEDDF867-96DA-4D79-B627-A26F12BC1CAC}" destId="{96221AE5-79C1-48DE-A0DA-DF67784F7BF0}" srcOrd="0" destOrd="0" presId="urn:microsoft.com/office/officeart/2005/8/layout/vList3"/>
    <dgm:cxn modelId="{BE0DD3BC-D8B3-4A57-90E2-F2AB1C948D7A}" type="presOf" srcId="{F342E4FD-830C-4FC7-8CD0-5E5A6C1C9761}" destId="{C7E385E1-E452-4064-AA0E-B54DA937DE57}" srcOrd="0" destOrd="0" presId="urn:microsoft.com/office/officeart/2005/8/layout/vList3"/>
    <dgm:cxn modelId="{5C8C4EE8-C635-4058-BB0F-26281A4A85C8}" type="presParOf" srcId="{F902466B-D7B6-4B41-A4D7-9F3609135186}" destId="{D7D3DC72-4B23-4CC0-98D3-CFA463A0EE7B}" srcOrd="0" destOrd="0" presId="urn:microsoft.com/office/officeart/2005/8/layout/vList3"/>
    <dgm:cxn modelId="{F7905ED1-E6B8-403A-A6A2-EB9F9259860C}" type="presParOf" srcId="{D7D3DC72-4B23-4CC0-98D3-CFA463A0EE7B}" destId="{C278A0E7-4DE1-470D-9FB7-F3AF28C0EEA4}" srcOrd="0" destOrd="0" presId="urn:microsoft.com/office/officeart/2005/8/layout/vList3"/>
    <dgm:cxn modelId="{93E49D56-51B6-46CD-81A1-B17F982DF19E}" type="presParOf" srcId="{D7D3DC72-4B23-4CC0-98D3-CFA463A0EE7B}" destId="{C7E385E1-E452-4064-AA0E-B54DA937DE57}" srcOrd="1" destOrd="0" presId="urn:microsoft.com/office/officeart/2005/8/layout/vList3"/>
    <dgm:cxn modelId="{530C0145-86FA-4A16-8280-85523A149438}" type="presParOf" srcId="{F902466B-D7B6-4B41-A4D7-9F3609135186}" destId="{3F558F06-27ED-42DA-B73E-69DBE441EF19}" srcOrd="1" destOrd="0" presId="urn:microsoft.com/office/officeart/2005/8/layout/vList3"/>
    <dgm:cxn modelId="{1EB20EF7-2BB2-48D9-ABD8-666466D2F9F4}" type="presParOf" srcId="{F902466B-D7B6-4B41-A4D7-9F3609135186}" destId="{42B4AA90-C733-4C8A-8F4C-82F54EAD6AE2}" srcOrd="2" destOrd="0" presId="urn:microsoft.com/office/officeart/2005/8/layout/vList3"/>
    <dgm:cxn modelId="{B950A290-8661-4CDF-B7D6-95A0274652AC}" type="presParOf" srcId="{42B4AA90-C733-4C8A-8F4C-82F54EAD6AE2}" destId="{21653D69-12D2-4547-9EFE-8FE749EE3B8E}" srcOrd="0" destOrd="0" presId="urn:microsoft.com/office/officeart/2005/8/layout/vList3"/>
    <dgm:cxn modelId="{6E6E7F7A-AB3D-4BC2-BE48-9A3272F2ED55}" type="presParOf" srcId="{42B4AA90-C733-4C8A-8F4C-82F54EAD6AE2}" destId="{96221AE5-79C1-48DE-A0DA-DF67784F7BF0}" srcOrd="1" destOrd="0" presId="urn:microsoft.com/office/officeart/2005/8/layout/vList3"/>
    <dgm:cxn modelId="{C21676AC-4EBA-4332-9CFB-25382DC81931}" type="presParOf" srcId="{F902466B-D7B6-4B41-A4D7-9F3609135186}" destId="{0D8D2C49-CC78-4D1F-AB5F-57406654544B}" srcOrd="3" destOrd="0" presId="urn:microsoft.com/office/officeart/2005/8/layout/vList3"/>
    <dgm:cxn modelId="{E6152DC8-8005-4CDD-9156-1A713D1BE762}" type="presParOf" srcId="{F902466B-D7B6-4B41-A4D7-9F3609135186}" destId="{3C0A19B3-A367-4FFD-AFE6-03BECD50D2D8}" srcOrd="4" destOrd="0" presId="urn:microsoft.com/office/officeart/2005/8/layout/vList3"/>
    <dgm:cxn modelId="{74C17895-498D-45B2-86B1-EE177DCB4A3D}" type="presParOf" srcId="{3C0A19B3-A367-4FFD-AFE6-03BECD50D2D8}" destId="{8F7D98AA-59F0-4003-94D1-449368DE2D1E}" srcOrd="0" destOrd="0" presId="urn:microsoft.com/office/officeart/2005/8/layout/vList3"/>
    <dgm:cxn modelId="{0BBE0047-B6E0-4A8E-9B94-C4851DCB7D8B}" type="presParOf" srcId="{3C0A19B3-A367-4FFD-AFE6-03BECD50D2D8}" destId="{917A22DC-44F6-4B33-B718-88276F20AE68}" srcOrd="1" destOrd="0" presId="urn:microsoft.com/office/officeart/2005/8/layout/vList3"/>
    <dgm:cxn modelId="{85C35BA2-8709-4EBE-8186-7ED6A1A95882}" type="presParOf" srcId="{F902466B-D7B6-4B41-A4D7-9F3609135186}" destId="{F9A218FF-BE02-495A-9F86-C00ACFE48640}" srcOrd="5" destOrd="0" presId="urn:microsoft.com/office/officeart/2005/8/layout/vList3"/>
    <dgm:cxn modelId="{682332B1-544B-4A48-9403-97C3017F9F5E}" type="presParOf" srcId="{F902466B-D7B6-4B41-A4D7-9F3609135186}" destId="{32077B34-9E95-4B43-82C1-C3C88DDEA31C}" srcOrd="6" destOrd="0" presId="urn:microsoft.com/office/officeart/2005/8/layout/vList3"/>
    <dgm:cxn modelId="{DE3EB229-C639-478C-9EF3-DBF7B59C7C92}" type="presParOf" srcId="{32077B34-9E95-4B43-82C1-C3C88DDEA31C}" destId="{2D88D3C8-BF63-4E96-96F1-7FE7963FB8A9}" srcOrd="0" destOrd="0" presId="urn:microsoft.com/office/officeart/2005/8/layout/vList3"/>
    <dgm:cxn modelId="{16115B93-4371-410E-8221-409B363293F8}" type="presParOf" srcId="{32077B34-9E95-4B43-82C1-C3C88DDEA31C}" destId="{86F5BB44-6ECE-4BEA-A4AA-AFDBAC9DF42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E385E1-E452-4064-AA0E-B54DA937DE57}">
      <dsp:nvSpPr>
        <dsp:cNvPr id="0" name=""/>
        <dsp:cNvSpPr/>
      </dsp:nvSpPr>
      <dsp:spPr>
        <a:xfrm rot="10800000">
          <a:off x="1730035" y="82362"/>
          <a:ext cx="2352708" cy="4676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Sector agrario</a:t>
          </a:r>
          <a:endParaRPr lang="es-ES" sz="1800" b="1" kern="1200" dirty="0"/>
        </a:p>
      </dsp:txBody>
      <dsp:txXfrm rot="10800000">
        <a:off x="1730035" y="82362"/>
        <a:ext cx="2352708" cy="467683"/>
      </dsp:txXfrm>
    </dsp:sp>
    <dsp:sp modelId="{C278A0E7-4DE1-470D-9FB7-F3AF28C0EEA4}">
      <dsp:nvSpPr>
        <dsp:cNvPr id="0" name=""/>
        <dsp:cNvSpPr/>
      </dsp:nvSpPr>
      <dsp:spPr>
        <a:xfrm>
          <a:off x="932734" y="0"/>
          <a:ext cx="737076" cy="6319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21AE5-79C1-48DE-A0DA-DF67784F7BF0}">
      <dsp:nvSpPr>
        <dsp:cNvPr id="0" name=""/>
        <dsp:cNvSpPr/>
      </dsp:nvSpPr>
      <dsp:spPr>
        <a:xfrm rot="10800000">
          <a:off x="1752170" y="727814"/>
          <a:ext cx="2329315" cy="6583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Industria agroalimentaria</a:t>
          </a:r>
          <a:endParaRPr lang="es-ES" sz="1800" b="1" kern="1200" dirty="0"/>
        </a:p>
      </dsp:txBody>
      <dsp:txXfrm rot="10800000">
        <a:off x="1752170" y="727814"/>
        <a:ext cx="2329315" cy="658360"/>
      </dsp:txXfrm>
    </dsp:sp>
    <dsp:sp modelId="{21653D69-12D2-4547-9EFE-8FE749EE3B8E}">
      <dsp:nvSpPr>
        <dsp:cNvPr id="0" name=""/>
        <dsp:cNvSpPr/>
      </dsp:nvSpPr>
      <dsp:spPr>
        <a:xfrm>
          <a:off x="968165" y="780752"/>
          <a:ext cx="680237" cy="5914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22DC-44F6-4B33-B718-88276F20AE68}">
      <dsp:nvSpPr>
        <dsp:cNvPr id="0" name=""/>
        <dsp:cNvSpPr/>
      </dsp:nvSpPr>
      <dsp:spPr>
        <a:xfrm rot="10800000">
          <a:off x="1766383" y="1590426"/>
          <a:ext cx="2299082" cy="40107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Sector forestal</a:t>
          </a:r>
          <a:endParaRPr lang="es-ES" sz="1800" b="1" kern="1200" dirty="0"/>
        </a:p>
      </dsp:txBody>
      <dsp:txXfrm rot="10800000">
        <a:off x="1766383" y="1590426"/>
        <a:ext cx="2299082" cy="401074"/>
      </dsp:txXfrm>
    </dsp:sp>
    <dsp:sp modelId="{8F7D98AA-59F0-4003-94D1-449368DE2D1E}">
      <dsp:nvSpPr>
        <dsp:cNvPr id="0" name=""/>
        <dsp:cNvSpPr/>
      </dsp:nvSpPr>
      <dsp:spPr>
        <a:xfrm>
          <a:off x="968598" y="1521532"/>
          <a:ext cx="721589" cy="5908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5BB44-6ECE-4BEA-A4AA-AFDBAC9DF421}">
      <dsp:nvSpPr>
        <dsp:cNvPr id="0" name=""/>
        <dsp:cNvSpPr/>
      </dsp:nvSpPr>
      <dsp:spPr>
        <a:xfrm rot="10800000">
          <a:off x="1759570" y="2197725"/>
          <a:ext cx="2300801" cy="5295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Actividades económicas</a:t>
          </a:r>
          <a:endParaRPr lang="es-ES" sz="1800" b="1" kern="1200" dirty="0"/>
        </a:p>
      </dsp:txBody>
      <dsp:txXfrm rot="10800000">
        <a:off x="1759570" y="2197725"/>
        <a:ext cx="2300801" cy="529511"/>
      </dsp:txXfrm>
    </dsp:sp>
    <dsp:sp modelId="{2D88D3C8-BF63-4E96-96F1-7FE7963FB8A9}">
      <dsp:nvSpPr>
        <dsp:cNvPr id="0" name=""/>
        <dsp:cNvSpPr/>
      </dsp:nvSpPr>
      <dsp:spPr>
        <a:xfrm>
          <a:off x="949166" y="2175541"/>
          <a:ext cx="699493" cy="54723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BC70-0BCE-4316-9718-B220B21BEB0E}" type="datetimeFigureOut">
              <a:rPr lang="es-ES" smtClean="0"/>
              <a:pPr/>
              <a:t>18/07/2018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4A1AA-3F67-4543-9966-A1027C5944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lleto_carátula.JPG"/>
          <p:cNvPicPr>
            <a:picLocks noChangeAspect="1"/>
          </p:cNvPicPr>
          <p:nvPr/>
        </p:nvPicPr>
        <p:blipFill>
          <a:blip r:embed="rId2" cstate="print"/>
          <a:srcRect l="67059" t="-823"/>
          <a:stretch>
            <a:fillRect/>
          </a:stretch>
        </p:blipFill>
        <p:spPr>
          <a:xfrm>
            <a:off x="541975" y="260648"/>
            <a:ext cx="2517857" cy="5445777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3419872" y="254861"/>
            <a:ext cx="5472608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El Programa de Desarrollo Rural 2014-2020 de la Región de Murcia (PDR) es uno de los principales instrumentos de la</a:t>
            </a:r>
            <a:r>
              <a:rPr lang="es-ES" b="1" dirty="0" smtClean="0"/>
              <a:t> política agraria estructural que posee la Región para articular actuaciones, ayudas e inversiones </a:t>
            </a:r>
            <a:r>
              <a:rPr lang="es-ES" dirty="0" smtClean="0"/>
              <a:t>dirigidas a contribuir al mantenimiento y desarrollo sostenible de las zonas rurales de la Región Murcia.</a:t>
            </a:r>
            <a:endParaRPr lang="es-ES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4860032" y="2780928"/>
          <a:ext cx="496855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Esquina doblada"/>
          <p:cNvSpPr/>
          <p:nvPr/>
        </p:nvSpPr>
        <p:spPr>
          <a:xfrm>
            <a:off x="3459040" y="2668415"/>
            <a:ext cx="2232248" cy="3096344"/>
          </a:xfrm>
          <a:prstGeom prst="foldedCorner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El </a:t>
            </a:r>
            <a:r>
              <a:rPr lang="es-ES" dirty="0" smtClean="0">
                <a:solidFill>
                  <a:schemeClr val="tx1"/>
                </a:solidFill>
              </a:rPr>
              <a:t>PDR </a:t>
            </a:r>
            <a:r>
              <a:rPr lang="es-ES" dirty="0" smtClean="0">
                <a:solidFill>
                  <a:schemeClr val="tx1"/>
                </a:solidFill>
              </a:rPr>
              <a:t>cuenta con un </a:t>
            </a:r>
            <a:r>
              <a:rPr lang="es-ES" b="1" dirty="0" smtClean="0">
                <a:solidFill>
                  <a:schemeClr val="tx1"/>
                </a:solidFill>
              </a:rPr>
              <a:t>presupuesto de gasto público total que asciende a 348.102.761,90 euros</a:t>
            </a:r>
            <a:r>
              <a:rPr lang="es-ES" dirty="0" smtClean="0">
                <a:solidFill>
                  <a:schemeClr val="tx1"/>
                </a:solidFill>
              </a:rPr>
              <a:t>, de los cuales la contribución máxima </a:t>
            </a:r>
            <a:r>
              <a:rPr lang="es-ES" b="1" dirty="0" smtClean="0">
                <a:solidFill>
                  <a:schemeClr val="tx1"/>
                </a:solidFill>
              </a:rPr>
              <a:t>del Fondo Europeo FEADER es de 219.304.740 euros</a:t>
            </a:r>
          </a:p>
        </p:txBody>
      </p:sp>
      <p:grpSp>
        <p:nvGrpSpPr>
          <p:cNvPr id="15" name="13 Grupo"/>
          <p:cNvGrpSpPr>
            <a:grpSpLocks/>
          </p:cNvGrpSpPr>
          <p:nvPr/>
        </p:nvGrpSpPr>
        <p:grpSpPr bwMode="auto">
          <a:xfrm>
            <a:off x="-42863" y="5988050"/>
            <a:ext cx="9151938" cy="825500"/>
            <a:chOff x="-42863" y="5987283"/>
            <a:chExt cx="9151367" cy="826093"/>
          </a:xfrm>
        </p:grpSpPr>
        <p:sp>
          <p:nvSpPr>
            <p:cNvPr id="17" name="5 CuadroTexto"/>
            <p:cNvSpPr txBox="1">
              <a:spLocks noChangeArrowheads="1"/>
            </p:cNvSpPr>
            <p:nvPr/>
          </p:nvSpPr>
          <p:spPr bwMode="auto">
            <a:xfrm>
              <a:off x="-42863" y="6093899"/>
              <a:ext cx="4182680" cy="645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altLang="es-ES" sz="1200" i="1" dirty="0"/>
                <a:t>“Fondo Europeo Agrícola de Desarrollo Rural:</a:t>
              </a:r>
            </a:p>
            <a:p>
              <a:r>
                <a:rPr lang="es-ES" altLang="es-ES" sz="1200" i="1" dirty="0"/>
                <a:t>Europa invierte en las zonas rurales”</a:t>
              </a:r>
              <a:endParaRPr lang="es-ES" altLang="es-ES" sz="1200" dirty="0"/>
            </a:p>
            <a:p>
              <a:endParaRPr lang="es-ES" altLang="es-ES" sz="1200" dirty="0"/>
            </a:p>
          </p:txBody>
        </p:sp>
        <p:grpSp>
          <p:nvGrpSpPr>
            <p:cNvPr id="18" name="12 Grupo"/>
            <p:cNvGrpSpPr>
              <a:grpSpLocks/>
            </p:cNvGrpSpPr>
            <p:nvPr/>
          </p:nvGrpSpPr>
          <p:grpSpPr bwMode="auto">
            <a:xfrm>
              <a:off x="4533790" y="5987283"/>
              <a:ext cx="4574714" cy="826093"/>
              <a:chOff x="4533790" y="5126955"/>
              <a:chExt cx="4574714" cy="826093"/>
            </a:xfrm>
          </p:grpSpPr>
          <p:pic>
            <p:nvPicPr>
              <p:cNvPr id="19" name="3 Imagen" descr="Composicion_3_logos _v03.jpg"/>
              <p:cNvPicPr>
                <a:picLocks noChangeAspect="1"/>
              </p:cNvPicPr>
              <p:nvPr/>
            </p:nvPicPr>
            <p:blipFill>
              <a:blip r:embed="rId8" cstate="print"/>
              <a:srcRect r="74646"/>
              <a:stretch>
                <a:fillRect/>
              </a:stretch>
            </p:blipFill>
            <p:spPr bwMode="auto">
              <a:xfrm>
                <a:off x="4533790" y="5130723"/>
                <a:ext cx="1332793" cy="8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3 Imagen" descr="Composicion_3_logos _v03.jpg"/>
              <p:cNvPicPr>
                <a:picLocks noChangeAspect="1"/>
              </p:cNvPicPr>
              <p:nvPr/>
            </p:nvPicPr>
            <p:blipFill>
              <a:blip r:embed="rId8" cstate="print"/>
              <a:srcRect l="78079" r="4111" b="3677"/>
              <a:stretch>
                <a:fillRect/>
              </a:stretch>
            </p:blipFill>
            <p:spPr bwMode="auto">
              <a:xfrm>
                <a:off x="8172263" y="5126955"/>
                <a:ext cx="936241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19 Imagen" descr="MAPA.Gob.Web.jp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056160" y="5201904"/>
                <a:ext cx="2041981" cy="52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 Grupo"/>
          <p:cNvGrpSpPr>
            <a:grpSpLocks/>
          </p:cNvGrpSpPr>
          <p:nvPr/>
        </p:nvGrpSpPr>
        <p:grpSpPr bwMode="auto">
          <a:xfrm>
            <a:off x="-42863" y="6046511"/>
            <a:ext cx="9151938" cy="811489"/>
            <a:chOff x="-42863" y="5987283"/>
            <a:chExt cx="9151367" cy="812072"/>
          </a:xfrm>
        </p:grpSpPr>
        <p:sp>
          <p:nvSpPr>
            <p:cNvPr id="5" name="5 CuadroTexto"/>
            <p:cNvSpPr txBox="1">
              <a:spLocks noChangeArrowheads="1"/>
            </p:cNvSpPr>
            <p:nvPr/>
          </p:nvSpPr>
          <p:spPr bwMode="auto">
            <a:xfrm>
              <a:off x="-42863" y="6093899"/>
              <a:ext cx="4182680" cy="645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altLang="es-ES" sz="1200" i="1" dirty="0"/>
                <a:t>“Fondo Europeo Agrícola de Desarrollo Rural:</a:t>
              </a:r>
            </a:p>
            <a:p>
              <a:r>
                <a:rPr lang="es-ES" altLang="es-ES" sz="1200" i="1" dirty="0"/>
                <a:t>Europa invierte en las zonas rurales”</a:t>
              </a:r>
              <a:endParaRPr lang="es-ES" altLang="es-ES" sz="1200" dirty="0"/>
            </a:p>
            <a:p>
              <a:endParaRPr lang="es-ES" altLang="es-ES" sz="1200" dirty="0"/>
            </a:p>
          </p:txBody>
        </p:sp>
        <p:grpSp>
          <p:nvGrpSpPr>
            <p:cNvPr id="3" name="12 Grupo"/>
            <p:cNvGrpSpPr>
              <a:grpSpLocks/>
            </p:cNvGrpSpPr>
            <p:nvPr/>
          </p:nvGrpSpPr>
          <p:grpSpPr bwMode="auto">
            <a:xfrm>
              <a:off x="4533790" y="5987283"/>
              <a:ext cx="4574714" cy="812072"/>
              <a:chOff x="4533790" y="5126955"/>
              <a:chExt cx="4574714" cy="812072"/>
            </a:xfrm>
          </p:grpSpPr>
          <p:pic>
            <p:nvPicPr>
              <p:cNvPr id="7" name="3 Imagen" descr="Composicion_3_logos _v03.jpg"/>
              <p:cNvPicPr>
                <a:picLocks noChangeAspect="1"/>
              </p:cNvPicPr>
              <p:nvPr/>
            </p:nvPicPr>
            <p:blipFill>
              <a:blip r:embed="rId2" cstate="print"/>
              <a:srcRect r="74646" b="1705"/>
              <a:stretch>
                <a:fillRect/>
              </a:stretch>
            </p:blipFill>
            <p:spPr bwMode="auto">
              <a:xfrm>
                <a:off x="4533790" y="5130723"/>
                <a:ext cx="1332793" cy="808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3 Imagen" descr="Composicion_3_logos _v03.jpg"/>
              <p:cNvPicPr>
                <a:picLocks noChangeAspect="1"/>
              </p:cNvPicPr>
              <p:nvPr/>
            </p:nvPicPr>
            <p:blipFill>
              <a:blip r:embed="rId2" cstate="print"/>
              <a:srcRect l="78079" r="4111" b="3677"/>
              <a:stretch>
                <a:fillRect/>
              </a:stretch>
            </p:blipFill>
            <p:spPr bwMode="auto">
              <a:xfrm>
                <a:off x="8172263" y="5126955"/>
                <a:ext cx="936241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19 Imagen" descr="MAPA.Gob.Web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56160" y="5201904"/>
                <a:ext cx="2041981" cy="52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10 Rectángulo redondeado"/>
          <p:cNvSpPr/>
          <p:nvPr/>
        </p:nvSpPr>
        <p:spPr>
          <a:xfrm>
            <a:off x="4837040" y="2348880"/>
            <a:ext cx="3911424" cy="3384376"/>
          </a:xfrm>
          <a:prstGeom prst="roundRect">
            <a:avLst>
              <a:gd name="adj" fmla="val 157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500" b="1" dirty="0" smtClean="0"/>
          </a:p>
          <a:p>
            <a:pPr algn="ctr"/>
            <a:r>
              <a:rPr lang="es-ES" sz="1400" b="1" dirty="0" smtClean="0"/>
              <a:t>https://pdr.carm.es </a:t>
            </a:r>
          </a:p>
          <a:p>
            <a:pPr>
              <a:buFont typeface="Wingdings" pitchFamily="2" charset="2"/>
              <a:buChar char="Ø"/>
            </a:pPr>
            <a:r>
              <a:rPr lang="es-ES" sz="1400" dirty="0" smtClean="0"/>
              <a:t>PDR: </a:t>
            </a:r>
          </a:p>
          <a:p>
            <a:pPr marL="265113" lvl="1">
              <a:buFont typeface="Arial" pitchFamily="34" charset="0"/>
              <a:buChar char="•"/>
            </a:pPr>
            <a:r>
              <a:rPr lang="es-ES" sz="1400" dirty="0" smtClean="0"/>
              <a:t> Versiones </a:t>
            </a:r>
          </a:p>
          <a:p>
            <a:pPr marL="265113" lvl="1">
              <a:buFont typeface="Arial" pitchFamily="34" charset="0"/>
              <a:buChar char="•"/>
            </a:pPr>
            <a:r>
              <a:rPr lang="es-ES" sz="1400" dirty="0" smtClean="0"/>
              <a:t>  Estrategia de información y comunicación</a:t>
            </a:r>
          </a:p>
          <a:p>
            <a:pPr marL="265113" lvl="1">
              <a:buFont typeface="Arial" pitchFamily="34" charset="0"/>
              <a:buChar char="•"/>
            </a:pPr>
            <a:r>
              <a:rPr lang="es-ES" sz="1400" dirty="0"/>
              <a:t> </a:t>
            </a:r>
            <a:r>
              <a:rPr lang="es-ES" sz="1400" dirty="0" smtClean="0"/>
              <a:t> Criterios de selección de operaciones…</a:t>
            </a:r>
          </a:p>
          <a:p>
            <a:pPr>
              <a:buFont typeface="Wingdings" pitchFamily="2" charset="2"/>
              <a:buChar char="Ø"/>
            </a:pPr>
            <a:r>
              <a:rPr lang="es-ES" sz="1400" dirty="0" smtClean="0"/>
              <a:t> Medidas: gestores, procedimientos online</a:t>
            </a:r>
          </a:p>
          <a:p>
            <a:pPr>
              <a:buFont typeface="Wingdings" pitchFamily="2" charset="2"/>
              <a:buChar char="Ø"/>
            </a:pPr>
            <a:r>
              <a:rPr lang="es-ES" sz="1400" dirty="0" smtClean="0"/>
              <a:t> LEADER </a:t>
            </a:r>
          </a:p>
          <a:p>
            <a:pPr>
              <a:buFont typeface="Wingdings" pitchFamily="2" charset="2"/>
              <a:buChar char="Ø"/>
            </a:pPr>
            <a:r>
              <a:rPr lang="es-ES" sz="1400" dirty="0" smtClean="0"/>
              <a:t> Seguimiento y evaluación</a:t>
            </a:r>
          </a:p>
          <a:p>
            <a:pPr>
              <a:buFont typeface="Wingdings" pitchFamily="2" charset="2"/>
              <a:buChar char="Ø"/>
            </a:pPr>
            <a:r>
              <a:rPr lang="es-ES" sz="1400" dirty="0" smtClean="0"/>
              <a:t> PAC Futura</a:t>
            </a:r>
          </a:p>
          <a:p>
            <a:pPr>
              <a:buFont typeface="Wingdings" pitchFamily="2" charset="2"/>
              <a:buChar char="Ø"/>
            </a:pPr>
            <a:r>
              <a:rPr lang="es-ES" sz="1400" dirty="0" smtClean="0"/>
              <a:t> Noticias</a:t>
            </a:r>
          </a:p>
          <a:p>
            <a:pPr>
              <a:buFont typeface="Wingdings" pitchFamily="2" charset="2"/>
              <a:buChar char="Ø"/>
            </a:pPr>
            <a:r>
              <a:rPr lang="es-ES" sz="1400" dirty="0" smtClean="0"/>
              <a:t> Calendario</a:t>
            </a:r>
          </a:p>
          <a:p>
            <a:pPr>
              <a:buFont typeface="Wingdings" pitchFamily="2" charset="2"/>
              <a:buChar char="Ø"/>
            </a:pPr>
            <a:r>
              <a:rPr lang="es-ES" sz="1400" dirty="0" smtClean="0"/>
              <a:t> Enlaces </a:t>
            </a:r>
          </a:p>
          <a:p>
            <a:pPr>
              <a:buFont typeface="Wingdings" pitchFamily="2" charset="2"/>
              <a:buChar char="Ø"/>
            </a:pPr>
            <a:r>
              <a:rPr lang="es-ES" sz="1400" dirty="0" smtClean="0"/>
              <a:t> Documentos de interés</a:t>
            </a:r>
          </a:p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5902" t="9484" r="37293" b="43638"/>
          <a:stretch>
            <a:fillRect/>
          </a:stretch>
        </p:blipFill>
        <p:spPr bwMode="auto">
          <a:xfrm>
            <a:off x="517318" y="2204864"/>
            <a:ext cx="3744416" cy="391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7845" t="3240" r="9331" b="64757"/>
          <a:stretch>
            <a:fillRect/>
          </a:stretch>
        </p:blipFill>
        <p:spPr bwMode="auto">
          <a:xfrm>
            <a:off x="395536" y="81765"/>
            <a:ext cx="842493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Rectángulo"/>
          <p:cNvSpPr/>
          <p:nvPr/>
        </p:nvSpPr>
        <p:spPr>
          <a:xfrm>
            <a:off x="912225" y="130022"/>
            <a:ext cx="1367394" cy="274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 descr="Mano-intern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00000">
            <a:off x="2115156" y="301891"/>
            <a:ext cx="607528" cy="706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167</Words>
  <Application>Microsoft Office PowerPoint</Application>
  <PresentationFormat>Presentación en pantalla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>R2R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R2R</dc:creator>
  <cp:lastModifiedBy>R2R</cp:lastModifiedBy>
  <cp:revision>29</cp:revision>
  <dcterms:created xsi:type="dcterms:W3CDTF">2018-07-16T06:35:59Z</dcterms:created>
  <dcterms:modified xsi:type="dcterms:W3CDTF">2018-07-18T08:48:03Z</dcterms:modified>
</cp:coreProperties>
</file>